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414" r:id="rId3"/>
    <p:sldId id="413" r:id="rId4"/>
    <p:sldId id="415" r:id="rId5"/>
    <p:sldId id="406" r:id="rId6"/>
    <p:sldId id="326" r:id="rId7"/>
    <p:sldId id="40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21" autoAdjust="0"/>
    <p:restoredTop sz="94660"/>
  </p:normalViewPr>
  <p:slideViewPr>
    <p:cSldViewPr snapToGrid="0">
      <p:cViewPr varScale="1">
        <p:scale>
          <a:sx n="93" d="100"/>
          <a:sy n="93" d="100"/>
        </p:scale>
        <p:origin x="33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C9471-80FA-4146-82F7-CA81DD1E52E9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DA10CA-7193-4A9D-AB84-EBAAA96708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8842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568A76E-4565-4BE9-AFE6-93E9631C46D2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4559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295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2018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26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63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748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87781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9776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8020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01851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00056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382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F41C7-C6B7-4028-A9D9-BA5F1E1CCD68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2433-E3FB-4300-8114-34C00E37E2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65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HI-team@cambridgeshire.gov.uk" TargetMode="External"/><Relationship Id="rId2" Type="http://schemas.openxmlformats.org/officeDocument/2006/relationships/hyperlink" Target="mailto:Emmeline.Watkins@peterborough.gov.uk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64981" y="1381213"/>
            <a:ext cx="10515600" cy="2852737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en-GB" sz="4800" b="1" dirty="0" smtClean="0"/>
              <a:t>Epidemiology Review (public) </a:t>
            </a: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/>
              <a:t/>
            </a:r>
            <a:br>
              <a:rPr lang="en-GB" sz="4800" b="1" dirty="0"/>
            </a:br>
            <a:r>
              <a:rPr lang="en-GB" sz="4800" b="1" dirty="0" smtClean="0"/>
              <a:t>South </a:t>
            </a:r>
            <a:r>
              <a:rPr lang="en-GB" sz="4800" b="1" dirty="0"/>
              <a:t>Cambridgeshire</a:t>
            </a:r>
            <a:br>
              <a:rPr lang="en-GB" sz="4800" b="1" dirty="0"/>
            </a:br>
            <a:endParaRPr lang="en-GB" sz="5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64981" y="3793446"/>
            <a:ext cx="10515600" cy="1500187"/>
          </a:xfrm>
        </p:spPr>
        <p:txBody>
          <a:bodyPr>
            <a:normAutofit/>
          </a:bodyPr>
          <a:lstStyle/>
          <a:p>
            <a:pPr algn="ctr"/>
            <a:r>
              <a:rPr lang="en-GB" sz="4000" b="1" dirty="0" smtClean="0">
                <a:solidFill>
                  <a:schemeClr val="tx1"/>
                </a:solidFill>
              </a:rPr>
              <a:t>14</a:t>
            </a:r>
            <a:r>
              <a:rPr lang="en-GB" sz="4000" b="1" baseline="30000" dirty="0" smtClean="0">
                <a:solidFill>
                  <a:schemeClr val="tx1"/>
                </a:solidFill>
              </a:rPr>
              <a:t>th</a:t>
            </a:r>
            <a:r>
              <a:rPr lang="en-GB" sz="4000" b="1" dirty="0" smtClean="0">
                <a:solidFill>
                  <a:schemeClr val="tx1"/>
                </a:solidFill>
              </a:rPr>
              <a:t> January 2021</a:t>
            </a:r>
            <a:endParaRPr lang="en-GB" sz="4000" b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597225" y="6027003"/>
            <a:ext cx="5594775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dirty="0"/>
              <a:t>Contacts for queries: </a:t>
            </a:r>
          </a:p>
          <a:p>
            <a:r>
              <a:rPr lang="en-GB" sz="1600" dirty="0"/>
              <a:t>Emmeline Watkins: </a:t>
            </a:r>
            <a:r>
              <a:rPr lang="en-GB" sz="1600" u="sng" dirty="0">
                <a:solidFill>
                  <a:schemeClr val="accent5">
                    <a:lumMod val="75000"/>
                  </a:schemeClr>
                </a:solidFill>
                <a:hlinkClick r:id="rId2"/>
              </a:rPr>
              <a:t>Emmeline.Watkins@peterborough.gov.uk</a:t>
            </a:r>
            <a:endParaRPr lang="en-GB" sz="1600" u="sng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GB" sz="1600" dirty="0"/>
              <a:t>PHI Team: </a:t>
            </a:r>
            <a:r>
              <a:rPr lang="en-GB" sz="1600" dirty="0">
                <a:hlinkClick r:id="rId3"/>
              </a:rPr>
              <a:t>PHI-team@cambridgeshire.gov.uk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894205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4800" y="1172991"/>
            <a:ext cx="3366656" cy="5138193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555" y="9097"/>
            <a:ext cx="12175445" cy="65212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latin typeface="+mn-lt"/>
                <a:ea typeface="+mn-ea"/>
                <a:cs typeface="+mn-cs"/>
              </a:rPr>
              <a:t>UK case </a:t>
            </a:r>
            <a:r>
              <a:rPr lang="en-GB" sz="3200" b="1" dirty="0" smtClean="0">
                <a:latin typeface="+mn-lt"/>
                <a:ea typeface="+mn-ea"/>
                <a:cs typeface="+mn-cs"/>
              </a:rPr>
              <a:t>rates still increasing, higher rates spreading to the north</a:t>
            </a:r>
            <a:endParaRPr lang="en-GB" sz="3200" b="1" dirty="0"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OFFICIAL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0" y="6211669"/>
            <a:ext cx="4507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Source:  Coronavirus.gov.uk </a:t>
            </a:r>
            <a:r>
              <a:rPr lang="en-GB" sz="1200" dirty="0" smtClean="0"/>
              <a:t>– Wednesday 13 January 2021 at 4.00pm</a:t>
            </a:r>
            <a:endParaRPr lang="en-GB" sz="1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98013" y="797693"/>
            <a:ext cx="702962" cy="1389187"/>
          </a:xfrm>
          <a:prstGeom prst="rect">
            <a:avLst/>
          </a:prstGeom>
        </p:spPr>
      </p:pic>
      <p:cxnSp>
        <p:nvCxnSpPr>
          <p:cNvPr id="12" name="Straight Arrow Connector 11"/>
          <p:cNvCxnSpPr/>
          <p:nvPr/>
        </p:nvCxnSpPr>
        <p:spPr>
          <a:xfrm flipV="1">
            <a:off x="11109257" y="4060224"/>
            <a:ext cx="195339" cy="780261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1240441" y="3690892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C&amp;P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" y="855187"/>
            <a:ext cx="1781175" cy="43815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27171" y="1395909"/>
            <a:ext cx="4292564" cy="39428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75845" y="2132158"/>
            <a:ext cx="7419955" cy="280130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136376" y="1393389"/>
            <a:ext cx="2577874" cy="378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0762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8329" y="2637840"/>
            <a:ext cx="9207138" cy="357930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OFFICIAL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7223" y="1000165"/>
            <a:ext cx="120847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/>
              <a:t>Case numbers have fluctuated across the festive period. This has also been seen regionally and nationally. This must be considered when reviewing figures, and in particular 7-day rates/trends.</a:t>
            </a:r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10467621" y="4178672"/>
            <a:ext cx="0" cy="4447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9129409" y="3627002"/>
            <a:ext cx="10466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Christmas eve and Christmas day low </a:t>
            </a:r>
            <a:endParaRPr lang="en-GB" sz="1200" i="1" dirty="0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0209180" y="2619708"/>
            <a:ext cx="0" cy="4447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9071176" y="1960731"/>
            <a:ext cx="14095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29</a:t>
            </a:r>
            <a:r>
              <a:rPr lang="en-GB" sz="1200" i="1" baseline="30000" dirty="0" smtClean="0"/>
              <a:t>th</a:t>
            </a:r>
            <a:r>
              <a:rPr lang="en-GB" sz="1200" i="1" dirty="0" smtClean="0"/>
              <a:t> December, </a:t>
            </a:r>
          </a:p>
          <a:p>
            <a:pPr algn="ctr"/>
            <a:r>
              <a:rPr lang="en-GB" sz="1200" i="1" dirty="0" smtClean="0"/>
              <a:t>day after Bank Holiday weekend</a:t>
            </a:r>
            <a:endParaRPr lang="en-GB" sz="1200" i="1" dirty="0"/>
          </a:p>
        </p:txBody>
      </p:sp>
      <p:sp>
        <p:nvSpPr>
          <p:cNvPr id="15" name="Rectangle 14"/>
          <p:cNvSpPr/>
          <p:nvPr/>
        </p:nvSpPr>
        <p:spPr>
          <a:xfrm>
            <a:off x="0" y="6550223"/>
            <a:ext cx="1219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en-GB" sz="1400" dirty="0" smtClean="0">
                <a:solidFill>
                  <a:prstClr val="black"/>
                </a:solidFill>
              </a:rPr>
              <a:t>                                                                                                                                 Cases to 07/01</a:t>
            </a:r>
            <a:endParaRPr lang="en-GB" sz="1400" b="1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0154763" y="3532341"/>
            <a:ext cx="677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New Year’s Day</a:t>
            </a:r>
            <a:endParaRPr lang="en-GB" sz="1200" i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9837465" y="4457999"/>
            <a:ext cx="0" cy="444767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0" y="83883"/>
            <a:ext cx="12192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4000" b="1" dirty="0" smtClean="0"/>
              <a:t>South Cambridgeshire case </a:t>
            </a:r>
            <a:r>
              <a:rPr lang="en-GB" sz="4000" b="1" dirty="0"/>
              <a:t>numbers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01417" y="2299334"/>
            <a:ext cx="1048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i="1" dirty="0" smtClean="0"/>
              <a:t>4 Jan, </a:t>
            </a:r>
          </a:p>
          <a:p>
            <a:pPr algn="ctr"/>
            <a:r>
              <a:rPr lang="en-GB" sz="1200" i="1" dirty="0" smtClean="0"/>
              <a:t>day after Bank Holiday weekend</a:t>
            </a:r>
            <a:endParaRPr lang="en-GB" sz="1200" i="1" dirty="0"/>
          </a:p>
        </p:txBody>
      </p:sp>
      <p:cxnSp>
        <p:nvCxnSpPr>
          <p:cNvPr id="8" name="Straight Arrow Connector 7"/>
          <p:cNvCxnSpPr/>
          <p:nvPr/>
        </p:nvCxnSpPr>
        <p:spPr>
          <a:xfrm flipH="1">
            <a:off x="10735324" y="2996550"/>
            <a:ext cx="1" cy="39206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9674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7321" y="39676"/>
            <a:ext cx="213520" cy="219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1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t> </a:t>
            </a:r>
            <a:endParaRPr kumimoji="0" lang="en-GB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39676"/>
            <a:ext cx="12192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b="1" dirty="0"/>
              <a:t>Increasing incidence rates in </a:t>
            </a:r>
            <a:r>
              <a:rPr lang="en-GB" sz="2800" b="1" dirty="0" smtClean="0"/>
              <a:t>a number of areas, although rates are lower than East of England and England averages. </a:t>
            </a:r>
            <a:endParaRPr lang="en-GB" sz="2800" b="1" dirty="0"/>
          </a:p>
          <a:p>
            <a:pPr algn="ctr"/>
            <a:r>
              <a:rPr lang="en-GB" sz="2800" b="1" dirty="0"/>
              <a:t>Positivity rates are decreasing as testing increases, following lower levels of testing over the Christmas and New Year period.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OFFICIAL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18573" y="2007234"/>
            <a:ext cx="8354853" cy="4119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2906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29854" y="28791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>
                <a:latin typeface="+mn-lt"/>
              </a:rPr>
              <a:t>Rates by age groups</a:t>
            </a:r>
            <a:endParaRPr lang="en-GB" b="1" dirty="0">
              <a:latin typeface="+mn-lt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9817843" y="6454543"/>
            <a:ext cx="22220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>
                <a:solidFill>
                  <a:srgbClr val="0B0C0C"/>
                </a:solidFill>
                <a:latin typeface="GDS Transport"/>
              </a:rPr>
              <a:t>Monday 11 </a:t>
            </a:r>
            <a:r>
              <a:rPr lang="en-GB" sz="1000" dirty="0">
                <a:solidFill>
                  <a:srgbClr val="0B0C0C"/>
                </a:solidFill>
                <a:latin typeface="GDS Transport"/>
              </a:rPr>
              <a:t>January 2021 at </a:t>
            </a:r>
            <a:r>
              <a:rPr lang="en-GB" sz="1000" dirty="0" smtClean="0">
                <a:solidFill>
                  <a:srgbClr val="0B0C0C"/>
                </a:solidFill>
                <a:latin typeface="GDS Transport"/>
              </a:rPr>
              <a:t>7.48pm</a:t>
            </a:r>
            <a:endParaRPr lang="en-GB" sz="1000" dirty="0"/>
          </a:p>
        </p:txBody>
      </p:sp>
      <p:sp>
        <p:nvSpPr>
          <p:cNvPr id="6" name="Rectangle 5"/>
          <p:cNvSpPr/>
          <p:nvPr/>
        </p:nvSpPr>
        <p:spPr>
          <a:xfrm>
            <a:off x="0" y="1231183"/>
            <a:ext cx="1194756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b="1" dirty="0" smtClean="0"/>
              <a:t>Increased </a:t>
            </a:r>
            <a:r>
              <a:rPr lang="en-GB" sz="2400" b="1" dirty="0"/>
              <a:t>case rates in most age groups, especially working </a:t>
            </a:r>
            <a:r>
              <a:rPr lang="en-GB" sz="2400" b="1" dirty="0" smtClean="0"/>
              <a:t>ages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OFFICIAL</a:t>
            </a:r>
          </a:p>
        </p:txBody>
      </p:sp>
      <p:sp>
        <p:nvSpPr>
          <p:cNvPr id="8" name="Rectangle 7"/>
          <p:cNvSpPr/>
          <p:nvPr/>
        </p:nvSpPr>
        <p:spPr>
          <a:xfrm>
            <a:off x="1475117" y="5705014"/>
            <a:ext cx="9256143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>
                <a:solidFill>
                  <a:srgbClr val="6B7276"/>
                </a:solidFill>
                <a:latin typeface="GDS Transport"/>
              </a:rPr>
              <a:t>Rate of people with at least one positive COVID-19 test result (either lab-reported or lateral flow device) per 100,000 population in the rolling 7-day period ending on the dates shown, by age. Individuals tested positive more than once are only counted once, on the date of their first positive test.</a:t>
            </a:r>
            <a:endParaRPr lang="en-GB" sz="1050" dirty="0"/>
          </a:p>
        </p:txBody>
      </p:sp>
      <p:sp>
        <p:nvSpPr>
          <p:cNvPr id="11" name="TextBox 10"/>
          <p:cNvSpPr txBox="1"/>
          <p:nvPr/>
        </p:nvSpPr>
        <p:spPr>
          <a:xfrm>
            <a:off x="0" y="6211669"/>
            <a:ext cx="4507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Source:  Coronavirus.gov.uk </a:t>
            </a:r>
            <a:r>
              <a:rPr lang="en-GB" sz="1200" dirty="0" smtClean="0"/>
              <a:t>– Wednesday 13 January 2021 at 4.00pm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864" y="1872170"/>
            <a:ext cx="10294093" cy="338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394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6955D10-570C-4F17-8175-ACA084A1342E}"/>
              </a:ext>
            </a:extLst>
          </p:cNvPr>
          <p:cNvSpPr txBox="1">
            <a:spLocks/>
          </p:cNvSpPr>
          <p:nvPr/>
        </p:nvSpPr>
        <p:spPr>
          <a:xfrm>
            <a:off x="555227" y="143739"/>
            <a:ext cx="11418864" cy="793444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latin typeface="+mn-lt"/>
              </a:rPr>
              <a:t>Recent increases in patients in hospital with Covid-19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44107" y="1123178"/>
            <a:ext cx="8245449" cy="4996592"/>
          </a:xfrm>
          <a:prstGeom prst="rect">
            <a:avLst/>
          </a:prstGeom>
        </p:spPr>
      </p:pic>
      <p:sp>
        <p:nvSpPr>
          <p:cNvPr id="9" name="Rectangle: Rounded Corners 7">
            <a:extLst>
              <a:ext uri="{FF2B5EF4-FFF2-40B4-BE49-F238E27FC236}">
                <a16:creationId xmlns:a16="http://schemas.microsoft.com/office/drawing/2014/main" id="{00000000-0008-0000-0200-000023000000}"/>
              </a:ext>
            </a:extLst>
          </p:cNvPr>
          <p:cNvSpPr/>
          <p:nvPr/>
        </p:nvSpPr>
        <p:spPr>
          <a:xfrm>
            <a:off x="10212796" y="1434171"/>
            <a:ext cx="1663410" cy="2187303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400" b="0" i="0" u="none" strike="noStrike" dirty="0" smtClean="0">
                <a:solidFill>
                  <a:schemeClr val="tx1"/>
                </a:solidFill>
                <a:latin typeface="Calibri"/>
                <a:cs typeface="Calibri"/>
              </a:rPr>
              <a:t>As at </a:t>
            </a:r>
            <a:r>
              <a:rPr lang="en-US" sz="1400" dirty="0" smtClean="0">
                <a:solidFill>
                  <a:schemeClr val="tx1"/>
                </a:solidFill>
                <a:latin typeface="Calibri"/>
                <a:cs typeface="Calibri"/>
              </a:rPr>
              <a:t>05/01/2021</a:t>
            </a:r>
            <a:r>
              <a:rPr lang="en-US" sz="1400" b="0" i="0" u="none" strike="noStrike" dirty="0" smtClean="0">
                <a:solidFill>
                  <a:schemeClr val="tx1"/>
                </a:solidFill>
                <a:latin typeface="Calibri"/>
                <a:cs typeface="Calibri"/>
              </a:rPr>
              <a:t> </a:t>
            </a:r>
            <a:r>
              <a:rPr lang="en-GB" sz="1400" dirty="0" smtClean="0">
                <a:solidFill>
                  <a:schemeClr val="tx1"/>
                </a:solidFill>
                <a:latin typeface="Calibri"/>
                <a:cs typeface="Calibri"/>
              </a:rPr>
              <a:t>426 positive cases in Local Acute Trusts, 181 at </a:t>
            </a:r>
            <a:r>
              <a:rPr lang="en-GB" sz="1400" dirty="0" err="1" smtClean="0">
                <a:solidFill>
                  <a:schemeClr val="tx1"/>
                </a:solidFill>
                <a:latin typeface="Calibri"/>
                <a:cs typeface="Calibri"/>
              </a:rPr>
              <a:t>Addenbrookes</a:t>
            </a:r>
            <a:r>
              <a:rPr lang="en-GB" sz="1400" dirty="0" smtClean="0">
                <a:solidFill>
                  <a:schemeClr val="tx1"/>
                </a:solidFill>
                <a:latin typeface="Calibri"/>
                <a:cs typeface="Calibri"/>
              </a:rPr>
              <a:t>, 188 at North West Anglia, 42 in Royal Papworth and 15 in CPFT.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OFFICIAL</a:t>
            </a:r>
          </a:p>
        </p:txBody>
      </p:sp>
    </p:spTree>
    <p:extLst>
      <p:ext uri="{BB962C8B-B14F-4D97-AF65-F5344CB8AC3E}">
        <p14:creationId xmlns:p14="http://schemas.microsoft.com/office/powerpoint/2010/main" val="3328568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pPr algn="ctr"/>
            <a:r>
              <a:rPr lang="en-GB" b="1" dirty="0">
                <a:latin typeface="+mn-lt"/>
              </a:rPr>
              <a:t>South </a:t>
            </a:r>
            <a:r>
              <a:rPr lang="en-GB" b="1" dirty="0" smtClean="0">
                <a:latin typeface="+mn-lt"/>
              </a:rPr>
              <a:t>Cambs has had recent Covid-19 deaths</a:t>
            </a:r>
            <a:endParaRPr lang="en-GB" sz="3100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804520" y="6611779"/>
            <a:ext cx="2222083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000" dirty="0" smtClean="0">
                <a:solidFill>
                  <a:srgbClr val="0B0C0C"/>
                </a:solidFill>
                <a:latin typeface="GDS Transport"/>
              </a:rPr>
              <a:t>Monday 12 January </a:t>
            </a:r>
            <a:r>
              <a:rPr lang="en-GB" sz="1000" dirty="0">
                <a:solidFill>
                  <a:srgbClr val="0B0C0C"/>
                </a:solidFill>
                <a:latin typeface="GDS Transport"/>
              </a:rPr>
              <a:t>2021 at </a:t>
            </a:r>
            <a:r>
              <a:rPr lang="en-GB" sz="1000" dirty="0" smtClean="0">
                <a:solidFill>
                  <a:srgbClr val="0B0C0C"/>
                </a:solidFill>
                <a:latin typeface="GDS Transport"/>
              </a:rPr>
              <a:t>7.48pm</a:t>
            </a:r>
            <a:endParaRPr lang="en-GB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8668"/>
            <a:ext cx="12192000" cy="36933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OFFICIAL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211669"/>
            <a:ext cx="45076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dirty="0"/>
              <a:t>Source:  Coronavirus.gov.uk </a:t>
            </a:r>
            <a:r>
              <a:rPr lang="en-GB" sz="1200" dirty="0" smtClean="0"/>
              <a:t>– Wednesday 13 January 2021 at 4.00pm</a:t>
            </a:r>
            <a:endParaRPr lang="en-GB" sz="12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2151" y="1094922"/>
            <a:ext cx="9070386" cy="4788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0866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3902</TotalTime>
  <Words>311</Words>
  <Application>Microsoft Office PowerPoint</Application>
  <PresentationFormat>Widescreen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GDS Transport</vt:lpstr>
      <vt:lpstr>Office Theme</vt:lpstr>
      <vt:lpstr>Epidemiology Review (public)   South Cambridgeshire </vt:lpstr>
      <vt:lpstr>UK case rates still increasing, higher rates spreading to the north</vt:lpstr>
      <vt:lpstr>PowerPoint Presentation</vt:lpstr>
      <vt:lpstr>PowerPoint Presentation</vt:lpstr>
      <vt:lpstr>Rates by age groups</vt:lpstr>
      <vt:lpstr>PowerPoint Presentation</vt:lpstr>
      <vt:lpstr>South Cambs has had recent Covid-19 deaths</vt:lpstr>
    </vt:vector>
  </TitlesOfParts>
  <Company>CCC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Surveillance update</dc:title>
  <dc:creator>Watkins Emmeline</dc:creator>
  <cp:lastModifiedBy>Thomas Val</cp:lastModifiedBy>
  <cp:revision>110</cp:revision>
  <dcterms:created xsi:type="dcterms:W3CDTF">2020-12-29T09:28:04Z</dcterms:created>
  <dcterms:modified xsi:type="dcterms:W3CDTF">2021-01-14T18:42:42Z</dcterms:modified>
</cp:coreProperties>
</file>