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357"/>
    <a:srgbClr val="153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DF03E-9F78-4159-A996-22E2BE1418F1}" v="1" dt="2021-01-14T12:55:24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25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Watts" userId="5b1c9f41-8c9c-413b-91f3-59d7573018fa" providerId="ADAL" clId="{53ADF03E-9F78-4159-A996-22E2BE1418F1}"/>
    <pc:docChg chg="modSld">
      <pc:chgData name="Liz Watts" userId="5b1c9f41-8c9c-413b-91f3-59d7573018fa" providerId="ADAL" clId="{53ADF03E-9F78-4159-A996-22E2BE1418F1}" dt="2021-01-14T17:41:05.887" v="68" actId="113"/>
      <pc:docMkLst>
        <pc:docMk/>
      </pc:docMkLst>
      <pc:sldChg chg="modSp mod">
        <pc:chgData name="Liz Watts" userId="5b1c9f41-8c9c-413b-91f3-59d7573018fa" providerId="ADAL" clId="{53ADF03E-9F78-4159-A996-22E2BE1418F1}" dt="2021-01-14T17:29:18.048" v="26" actId="20577"/>
        <pc:sldMkLst>
          <pc:docMk/>
          <pc:sldMk cId="304806617" sldId="259"/>
        </pc:sldMkLst>
        <pc:spChg chg="mod">
          <ac:chgData name="Liz Watts" userId="5b1c9f41-8c9c-413b-91f3-59d7573018fa" providerId="ADAL" clId="{53ADF03E-9F78-4159-A996-22E2BE1418F1}" dt="2021-01-14T17:29:18.048" v="26" actId="20577"/>
          <ac:spMkLst>
            <pc:docMk/>
            <pc:sldMk cId="304806617" sldId="259"/>
            <ac:spMk id="5124" creationId="{76229A15-8D4A-4C16-8417-8267657F8583}"/>
          </ac:spMkLst>
        </pc:spChg>
      </pc:sldChg>
      <pc:sldChg chg="modSp mod">
        <pc:chgData name="Liz Watts" userId="5b1c9f41-8c9c-413b-91f3-59d7573018fa" providerId="ADAL" clId="{53ADF03E-9F78-4159-A996-22E2BE1418F1}" dt="2021-01-14T17:40:22.285" v="67" actId="20577"/>
        <pc:sldMkLst>
          <pc:docMk/>
          <pc:sldMk cId="2327948330" sldId="263"/>
        </pc:sldMkLst>
        <pc:spChg chg="mod">
          <ac:chgData name="Liz Watts" userId="5b1c9f41-8c9c-413b-91f3-59d7573018fa" providerId="ADAL" clId="{53ADF03E-9F78-4159-A996-22E2BE1418F1}" dt="2021-01-14T17:40:22.285" v="67" actId="20577"/>
          <ac:spMkLst>
            <pc:docMk/>
            <pc:sldMk cId="2327948330" sldId="263"/>
            <ac:spMk id="5124" creationId="{76229A15-8D4A-4C16-8417-8267657F8583}"/>
          </ac:spMkLst>
        </pc:spChg>
      </pc:sldChg>
      <pc:sldChg chg="modSp mod">
        <pc:chgData name="Liz Watts" userId="5b1c9f41-8c9c-413b-91f3-59d7573018fa" providerId="ADAL" clId="{53ADF03E-9F78-4159-A996-22E2BE1418F1}" dt="2021-01-14T17:41:05.887" v="68" actId="113"/>
        <pc:sldMkLst>
          <pc:docMk/>
          <pc:sldMk cId="2731162147" sldId="264"/>
        </pc:sldMkLst>
        <pc:spChg chg="mod">
          <ac:chgData name="Liz Watts" userId="5b1c9f41-8c9c-413b-91f3-59d7573018fa" providerId="ADAL" clId="{53ADF03E-9F78-4159-A996-22E2BE1418F1}" dt="2021-01-14T17:41:05.887" v="68" actId="113"/>
          <ac:spMkLst>
            <pc:docMk/>
            <pc:sldMk cId="2731162147" sldId="264"/>
            <ac:spMk id="5124" creationId="{76229A15-8D4A-4C16-8417-8267657F858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C3C352-0D9C-4609-B3F2-DC95BCBCCB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EDB2F-CA9F-4584-89BB-01016E2486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FC97B7-7B6A-4E30-B3E9-327E7C2E0FA1}" type="datetimeFigureOut">
              <a:rPr lang="en-GB"/>
              <a:pPr>
                <a:defRPr/>
              </a:pPr>
              <a:t>14/01/2021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D8AF32-1347-4543-95E9-6691510FD1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CBFD8-09E3-4698-A058-C6ED218869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F03FBBA-0C57-4618-B080-26CD76C5456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29EBE7-7CBA-4C44-A5F4-76FFA0F63A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41A50-9414-4F08-8BD3-B5F6BA8A39C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B6F097-B9F6-46E8-BCF9-5D399F39B96C}" type="datetimeFigureOut">
              <a:rPr lang="en-GB"/>
              <a:pPr>
                <a:defRPr/>
              </a:pPr>
              <a:t>14/01/2021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119635-5EC7-4520-825C-08EA5C5598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83F37B2-E002-4020-B467-3D9224FE6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8AB46-02EC-43EE-A595-D047E56218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735E2-E6B8-420A-A39A-E043DC5418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302FDD3-6ED7-4031-A460-0E49402CBDE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02FDD3-6ED7-4031-A460-0E49402CBDE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11139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02FDD3-6ED7-4031-A460-0E49402CBDE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32088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02FDD3-6ED7-4031-A460-0E49402CBDE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5364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02FDD3-6ED7-4031-A460-0E49402CBDE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76716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02FDD3-6ED7-4031-A460-0E49402CBDE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08310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02FDD3-6ED7-4031-A460-0E49402CBDE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01039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02FDD3-6ED7-4031-A460-0E49402CBDE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32830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02FDD3-6ED7-4031-A460-0E49402CBDE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17786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02FDD3-6ED7-4031-A460-0E49402CBDE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6573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CAB19BEC-42C2-4B7D-BFF1-36FB2CC84AB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1079500"/>
            <a:chOff x="0" y="0"/>
            <a:chExt cx="9144001" cy="1080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1EDD1CB-0CA4-4908-997F-541E5B2E7DC8}"/>
                </a:ext>
              </a:extLst>
            </p:cNvPr>
            <p:cNvSpPr/>
            <p:nvPr/>
          </p:nvSpPr>
          <p:spPr>
            <a:xfrm>
              <a:off x="0" y="0"/>
              <a:ext cx="6896101" cy="1080000"/>
            </a:xfrm>
            <a:prstGeom prst="rect">
              <a:avLst/>
            </a:prstGeom>
            <a:solidFill>
              <a:srgbClr val="1533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7AECDE96-9639-470E-9C18-8C4BC0F8BB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143" y="0"/>
              <a:ext cx="22038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978430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90FE9953-5241-4E03-8687-C60F98C2D08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1079500"/>
            <a:chOff x="0" y="0"/>
            <a:chExt cx="9144001" cy="1080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E08DE1D-6114-4D8F-BEE5-21CFA901DC43}"/>
                </a:ext>
              </a:extLst>
            </p:cNvPr>
            <p:cNvSpPr/>
            <p:nvPr/>
          </p:nvSpPr>
          <p:spPr>
            <a:xfrm>
              <a:off x="0" y="0"/>
              <a:ext cx="6896101" cy="1080000"/>
            </a:xfrm>
            <a:prstGeom prst="rect">
              <a:avLst/>
            </a:prstGeom>
            <a:solidFill>
              <a:srgbClr val="1533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025ED135-D767-438F-8D83-EA6B59C87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143" y="0"/>
              <a:ext cx="22038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ambridgeshireandpeterboroughccg.nhs.uk/news-and-events/latest-news/covid-19-national-vaccination-program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>
            <a:extLst>
              <a:ext uri="{FF2B5EF4-FFF2-40B4-BE49-F238E27FC236}">
                <a16:creationId xmlns:a16="http://schemas.microsoft.com/office/drawing/2014/main" id="{99789089-5E3C-4EC2-A955-1EE58D7761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079500"/>
            <a:chOff x="0" y="0"/>
            <a:chExt cx="9144001" cy="108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41C989C-75CD-49BE-9AE0-BA4987108496}"/>
                </a:ext>
              </a:extLst>
            </p:cNvPr>
            <p:cNvSpPr/>
            <p:nvPr/>
          </p:nvSpPr>
          <p:spPr>
            <a:xfrm>
              <a:off x="0" y="0"/>
              <a:ext cx="6896101" cy="1080000"/>
            </a:xfrm>
            <a:prstGeom prst="rect">
              <a:avLst/>
            </a:prstGeom>
            <a:solidFill>
              <a:srgbClr val="1533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5126" name="Picture 4">
              <a:extLst>
                <a:ext uri="{FF2B5EF4-FFF2-40B4-BE49-F238E27FC236}">
                  <a16:creationId xmlns:a16="http://schemas.microsoft.com/office/drawing/2014/main" id="{48A3D46B-2CE8-4427-A79C-C8D07EB8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143" y="0"/>
              <a:ext cx="22038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itle 1">
            <a:extLst>
              <a:ext uri="{FF2B5EF4-FFF2-40B4-BE49-F238E27FC236}">
                <a16:creationId xmlns:a16="http://schemas.microsoft.com/office/drawing/2014/main" id="{27E62498-818C-4C0C-B56D-9A328568D82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4213" y="16287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1533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Vaccinations Update</a:t>
            </a:r>
          </a:p>
        </p:txBody>
      </p:sp>
      <p:sp>
        <p:nvSpPr>
          <p:cNvPr id="5124" name="TextBox 1">
            <a:extLst>
              <a:ext uri="{FF2B5EF4-FFF2-40B4-BE49-F238E27FC236}">
                <a16:creationId xmlns:a16="http://schemas.microsoft.com/office/drawing/2014/main" id="{76229A15-8D4A-4C16-8417-8267657F8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009" y="2924944"/>
            <a:ext cx="727280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latin typeface="Arial" panose="020B0604020202020204" pitchFamily="34" charset="0"/>
              </a:rPr>
              <a:t>Data is being managed centrally, but starting to be given a bit more freedom at CCG level - for example able to announce sites in advance.  </a:t>
            </a:r>
          </a:p>
          <a:p>
            <a:pPr eaLnBrk="1" hangingPunct="1"/>
            <a:endParaRPr lang="en-GB" altLang="en-US" sz="2400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en-US" sz="2400" dirty="0">
                <a:latin typeface="Arial" panose="020B0604020202020204" pitchFamily="34" charset="0"/>
              </a:rPr>
              <a:t>Up until very recently it was managed regionally (not by CCG)</a:t>
            </a:r>
          </a:p>
          <a:p>
            <a:pPr algn="ctr" eaLnBrk="1" hangingPunct="1"/>
            <a:endParaRPr lang="en-GB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>
            <a:extLst>
              <a:ext uri="{FF2B5EF4-FFF2-40B4-BE49-F238E27FC236}">
                <a16:creationId xmlns:a16="http://schemas.microsoft.com/office/drawing/2014/main" id="{99789089-5E3C-4EC2-A955-1EE58D7761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079500"/>
            <a:chOff x="0" y="0"/>
            <a:chExt cx="9144001" cy="108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41C989C-75CD-49BE-9AE0-BA4987108496}"/>
                </a:ext>
              </a:extLst>
            </p:cNvPr>
            <p:cNvSpPr/>
            <p:nvPr/>
          </p:nvSpPr>
          <p:spPr>
            <a:xfrm>
              <a:off x="0" y="0"/>
              <a:ext cx="6896101" cy="1080000"/>
            </a:xfrm>
            <a:prstGeom prst="rect">
              <a:avLst/>
            </a:prstGeom>
            <a:solidFill>
              <a:srgbClr val="1533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5126" name="Picture 4">
              <a:extLst>
                <a:ext uri="{FF2B5EF4-FFF2-40B4-BE49-F238E27FC236}">
                  <a16:creationId xmlns:a16="http://schemas.microsoft.com/office/drawing/2014/main" id="{48A3D46B-2CE8-4427-A79C-C8D07EB8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143" y="0"/>
              <a:ext cx="22038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itle 1">
            <a:extLst>
              <a:ext uri="{FF2B5EF4-FFF2-40B4-BE49-F238E27FC236}">
                <a16:creationId xmlns:a16="http://schemas.microsoft.com/office/drawing/2014/main" id="{27E62498-818C-4C0C-B56D-9A328568D82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11560" y="1340768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1533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Types of Site</a:t>
            </a:r>
          </a:p>
        </p:txBody>
      </p:sp>
      <p:sp>
        <p:nvSpPr>
          <p:cNvPr id="5124" name="TextBox 1">
            <a:extLst>
              <a:ext uri="{FF2B5EF4-FFF2-40B4-BE49-F238E27FC236}">
                <a16:creationId xmlns:a16="http://schemas.microsoft.com/office/drawing/2014/main" id="{76229A15-8D4A-4C16-8417-8267657F8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347133"/>
            <a:ext cx="792088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Arial" panose="020B0604020202020204" pitchFamily="34" charset="0"/>
              </a:rPr>
              <a:t>Acute Hospital Hubs</a:t>
            </a:r>
            <a:r>
              <a:rPr lang="en-GB" altLang="en-US" sz="2200" dirty="0">
                <a:latin typeface="Arial" panose="020B0604020202020204" pitchFamily="34" charset="0"/>
              </a:rPr>
              <a:t> - started with these because they wanted to test how to give vaccine in a hospital environment.  Addenbrookes and Peterborough.  Hinchingbrooke and Papworth coming online next week.</a:t>
            </a:r>
          </a:p>
          <a:p>
            <a:pPr eaLnBrk="1" hangingPunct="1"/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Arial" panose="020B0604020202020204" pitchFamily="34" charset="0"/>
              </a:rPr>
              <a:t>Primary Care Networks </a:t>
            </a:r>
            <a:r>
              <a:rPr lang="en-GB" altLang="en-US" sz="2200" dirty="0">
                <a:latin typeface="Arial" panose="020B0604020202020204" pitchFamily="34" charset="0"/>
              </a:rPr>
              <a:t>– known as ‘local vaccination sites’ – GP Practices</a:t>
            </a:r>
          </a:p>
          <a:p>
            <a:pPr eaLnBrk="1" hangingPunct="1"/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Arial" panose="020B0604020202020204" pitchFamily="34" charset="0"/>
              </a:rPr>
              <a:t>Large Vaccination Sites </a:t>
            </a:r>
            <a:r>
              <a:rPr lang="en-GB" altLang="en-US" sz="2200" dirty="0">
                <a:latin typeface="Arial" panose="020B0604020202020204" pitchFamily="34" charset="0"/>
              </a:rPr>
              <a:t>(part of national programme) – ‘mop up sites’ – 2 pipelined in C&amp;P but not public as yet.</a:t>
            </a:r>
          </a:p>
        </p:txBody>
      </p:sp>
    </p:spTree>
    <p:extLst>
      <p:ext uri="{BB962C8B-B14F-4D97-AF65-F5344CB8AC3E}">
        <p14:creationId xmlns:p14="http://schemas.microsoft.com/office/powerpoint/2010/main" val="280596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>
            <a:extLst>
              <a:ext uri="{FF2B5EF4-FFF2-40B4-BE49-F238E27FC236}">
                <a16:creationId xmlns:a16="http://schemas.microsoft.com/office/drawing/2014/main" id="{99789089-5E3C-4EC2-A955-1EE58D7761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079500"/>
            <a:chOff x="0" y="0"/>
            <a:chExt cx="9144001" cy="108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41C989C-75CD-49BE-9AE0-BA4987108496}"/>
                </a:ext>
              </a:extLst>
            </p:cNvPr>
            <p:cNvSpPr/>
            <p:nvPr/>
          </p:nvSpPr>
          <p:spPr>
            <a:xfrm>
              <a:off x="0" y="0"/>
              <a:ext cx="6896101" cy="1080000"/>
            </a:xfrm>
            <a:prstGeom prst="rect">
              <a:avLst/>
            </a:prstGeom>
            <a:solidFill>
              <a:srgbClr val="1533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5126" name="Picture 4">
              <a:extLst>
                <a:ext uri="{FF2B5EF4-FFF2-40B4-BE49-F238E27FC236}">
                  <a16:creationId xmlns:a16="http://schemas.microsoft.com/office/drawing/2014/main" id="{48A3D46B-2CE8-4427-A79C-C8D07EB8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143" y="0"/>
              <a:ext cx="22038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itle 1">
            <a:extLst>
              <a:ext uri="{FF2B5EF4-FFF2-40B4-BE49-F238E27FC236}">
                <a16:creationId xmlns:a16="http://schemas.microsoft.com/office/drawing/2014/main" id="{27E62498-818C-4C0C-B56D-9A328568D82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11560" y="1340768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1533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Hospital Hubs</a:t>
            </a:r>
          </a:p>
        </p:txBody>
      </p:sp>
      <p:sp>
        <p:nvSpPr>
          <p:cNvPr id="5124" name="TextBox 1">
            <a:extLst>
              <a:ext uri="{FF2B5EF4-FFF2-40B4-BE49-F238E27FC236}">
                <a16:creationId xmlns:a16="http://schemas.microsoft.com/office/drawing/2014/main" id="{76229A15-8D4A-4C16-8417-8267657F8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347133"/>
            <a:ext cx="792088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Our acute sites are managing incredibly well and amongst the top performing in the country. 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They </a:t>
            </a:r>
            <a:r>
              <a:rPr lang="en-GB" altLang="en-US" sz="2200" b="1" dirty="0">
                <a:latin typeface="Arial" panose="020B0604020202020204" pitchFamily="34" charset="0"/>
              </a:rPr>
              <a:t>focused on over 80s initially </a:t>
            </a:r>
            <a:r>
              <a:rPr lang="en-GB" altLang="en-US" sz="2200" dirty="0">
                <a:latin typeface="Arial" panose="020B0604020202020204" pitchFamily="34" charset="0"/>
              </a:rPr>
              <a:t>(because the PCN sites weren't open). 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Now hospitals are focusing more on </a:t>
            </a:r>
            <a:r>
              <a:rPr lang="en-GB" altLang="en-US" sz="2200" b="1" dirty="0">
                <a:latin typeface="Arial" panose="020B0604020202020204" pitchFamily="34" charset="0"/>
              </a:rPr>
              <a:t>health &amp; care staff</a:t>
            </a:r>
            <a:r>
              <a:rPr lang="en-GB" altLang="en-US" sz="2200" dirty="0">
                <a:latin typeface="Arial" panose="020B0604020202020204" pitchFamily="34" charset="0"/>
              </a:rPr>
              <a:t>, and PCNs will pick up the over 80s. </a:t>
            </a:r>
          </a:p>
        </p:txBody>
      </p:sp>
    </p:spTree>
    <p:extLst>
      <p:ext uri="{BB962C8B-B14F-4D97-AF65-F5344CB8AC3E}">
        <p14:creationId xmlns:p14="http://schemas.microsoft.com/office/powerpoint/2010/main" val="12943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>
            <a:extLst>
              <a:ext uri="{FF2B5EF4-FFF2-40B4-BE49-F238E27FC236}">
                <a16:creationId xmlns:a16="http://schemas.microsoft.com/office/drawing/2014/main" id="{99789089-5E3C-4EC2-A955-1EE58D7761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079500"/>
            <a:chOff x="0" y="0"/>
            <a:chExt cx="9144001" cy="108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41C989C-75CD-49BE-9AE0-BA4987108496}"/>
                </a:ext>
              </a:extLst>
            </p:cNvPr>
            <p:cNvSpPr/>
            <p:nvPr/>
          </p:nvSpPr>
          <p:spPr>
            <a:xfrm>
              <a:off x="0" y="0"/>
              <a:ext cx="6896101" cy="1080000"/>
            </a:xfrm>
            <a:prstGeom prst="rect">
              <a:avLst/>
            </a:prstGeom>
            <a:solidFill>
              <a:srgbClr val="1533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5126" name="Picture 4">
              <a:extLst>
                <a:ext uri="{FF2B5EF4-FFF2-40B4-BE49-F238E27FC236}">
                  <a16:creationId xmlns:a16="http://schemas.microsoft.com/office/drawing/2014/main" id="{48A3D46B-2CE8-4427-A79C-C8D07EB8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143" y="0"/>
              <a:ext cx="22038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itle 1">
            <a:extLst>
              <a:ext uri="{FF2B5EF4-FFF2-40B4-BE49-F238E27FC236}">
                <a16:creationId xmlns:a16="http://schemas.microsoft.com/office/drawing/2014/main" id="{27E62498-818C-4C0C-B56D-9A328568D82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11560" y="1340768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1533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Care Networks</a:t>
            </a:r>
          </a:p>
        </p:txBody>
      </p:sp>
      <p:sp>
        <p:nvSpPr>
          <p:cNvPr id="5124" name="TextBox 1">
            <a:extLst>
              <a:ext uri="{FF2B5EF4-FFF2-40B4-BE49-F238E27FC236}">
                <a16:creationId xmlns:a16="http://schemas.microsoft.com/office/drawing/2014/main" id="{76229A15-8D4A-4C16-8417-8267657F8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347133"/>
            <a:ext cx="792088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The contract is national and is with </a:t>
            </a:r>
            <a:r>
              <a:rPr lang="en-GB" altLang="en-US" sz="2200" b="1" dirty="0">
                <a:latin typeface="Arial" panose="020B0604020202020204" pitchFamily="34" charset="0"/>
              </a:rPr>
              <a:t>PCNs</a:t>
            </a:r>
            <a:r>
              <a:rPr lang="en-GB" altLang="en-US" sz="2200" dirty="0">
                <a:latin typeface="Arial" panose="020B0604020202020204" pitchFamily="34" charset="0"/>
              </a:rPr>
              <a:t> not GPs (that's because to be a vaccination site you have to be capable of delivering Pfizer and AZ)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Arial" panose="020B0604020202020204" pitchFamily="34" charset="0"/>
              </a:rPr>
              <a:t>GPs will be contacting patients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Currently </a:t>
            </a:r>
            <a:r>
              <a:rPr lang="en-GB" altLang="en-US" sz="2200" b="1" dirty="0">
                <a:latin typeface="Arial" panose="020B0604020202020204" pitchFamily="34" charset="0"/>
              </a:rPr>
              <a:t>five</a:t>
            </a:r>
            <a:r>
              <a:rPr lang="en-GB" altLang="en-US" sz="2200" dirty="0">
                <a:latin typeface="Arial" panose="020B0604020202020204" pitchFamily="34" charset="0"/>
              </a:rPr>
              <a:t> sites up and running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Arial" panose="020B0604020202020204" pitchFamily="34" charset="0"/>
              </a:rPr>
              <a:t>Nine</a:t>
            </a:r>
            <a:r>
              <a:rPr lang="en-GB" altLang="en-US" sz="2200" dirty="0">
                <a:latin typeface="Arial" panose="020B0604020202020204" pitchFamily="34" charset="0"/>
              </a:rPr>
              <a:t> coming on board this week (</a:t>
            </a:r>
            <a:r>
              <a:rPr lang="en-GB" altLang="en-US" sz="2200" dirty="0" err="1">
                <a:latin typeface="Arial" panose="020B0604020202020204" pitchFamily="34" charset="0"/>
              </a:rPr>
              <a:t>inc.</a:t>
            </a:r>
            <a:r>
              <a:rPr lang="en-GB" altLang="en-US" sz="2200" dirty="0">
                <a:latin typeface="Arial" panose="020B0604020202020204" pitchFamily="34" charset="0"/>
              </a:rPr>
              <a:t> </a:t>
            </a:r>
            <a:r>
              <a:rPr lang="en-GB" altLang="en-US" sz="2200" dirty="0" err="1">
                <a:latin typeface="Arial" panose="020B0604020202020204" pitchFamily="34" charset="0"/>
              </a:rPr>
              <a:t>Granta</a:t>
            </a:r>
            <a:r>
              <a:rPr lang="en-GB" altLang="en-US" sz="2200" dirty="0">
                <a:latin typeface="Arial" panose="020B0604020202020204" pitchFamily="34" charset="0"/>
              </a:rPr>
              <a:t> and CANTAB)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Arial" panose="020B0604020202020204" pitchFamily="34" charset="0"/>
              </a:rPr>
              <a:t>Further six next week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These sites primarily deal with patients registered in the practices, but there is a bit of 'sharing' patients</a:t>
            </a:r>
          </a:p>
          <a:p>
            <a:pPr eaLnBrk="1" hangingPunct="1"/>
            <a:r>
              <a:rPr lang="en-GB" altLang="en-US" sz="2200" dirty="0">
                <a:latin typeface="Arial" panose="020B0604020202020204" pitchFamily="34" charset="0"/>
              </a:rPr>
              <a:t>						Cont……….</a:t>
            </a:r>
          </a:p>
        </p:txBody>
      </p:sp>
    </p:spTree>
    <p:extLst>
      <p:ext uri="{BB962C8B-B14F-4D97-AF65-F5344CB8AC3E}">
        <p14:creationId xmlns:p14="http://schemas.microsoft.com/office/powerpoint/2010/main" val="30480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>
            <a:extLst>
              <a:ext uri="{FF2B5EF4-FFF2-40B4-BE49-F238E27FC236}">
                <a16:creationId xmlns:a16="http://schemas.microsoft.com/office/drawing/2014/main" id="{99789089-5E3C-4EC2-A955-1EE58D7761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079500"/>
            <a:chOff x="0" y="0"/>
            <a:chExt cx="9144001" cy="108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41C989C-75CD-49BE-9AE0-BA4987108496}"/>
                </a:ext>
              </a:extLst>
            </p:cNvPr>
            <p:cNvSpPr/>
            <p:nvPr/>
          </p:nvSpPr>
          <p:spPr>
            <a:xfrm>
              <a:off x="0" y="0"/>
              <a:ext cx="6896101" cy="1080000"/>
            </a:xfrm>
            <a:prstGeom prst="rect">
              <a:avLst/>
            </a:prstGeom>
            <a:solidFill>
              <a:srgbClr val="1533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5126" name="Picture 4">
              <a:extLst>
                <a:ext uri="{FF2B5EF4-FFF2-40B4-BE49-F238E27FC236}">
                  <a16:creationId xmlns:a16="http://schemas.microsoft.com/office/drawing/2014/main" id="{48A3D46B-2CE8-4427-A79C-C8D07EB8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143" y="0"/>
              <a:ext cx="22038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itle 1">
            <a:extLst>
              <a:ext uri="{FF2B5EF4-FFF2-40B4-BE49-F238E27FC236}">
                <a16:creationId xmlns:a16="http://schemas.microsoft.com/office/drawing/2014/main" id="{27E62498-818C-4C0C-B56D-9A328568D82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11560" y="1340768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1533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Care Networks</a:t>
            </a:r>
          </a:p>
        </p:txBody>
      </p:sp>
      <p:sp>
        <p:nvSpPr>
          <p:cNvPr id="5124" name="TextBox 1">
            <a:extLst>
              <a:ext uri="{FF2B5EF4-FFF2-40B4-BE49-F238E27FC236}">
                <a16:creationId xmlns:a16="http://schemas.microsoft.com/office/drawing/2014/main" id="{76229A15-8D4A-4C16-8417-8267657F8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347133"/>
            <a:ext cx="792088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Sites have been </a:t>
            </a:r>
            <a:r>
              <a:rPr lang="en-GB" altLang="en-US" sz="2200" b="1" dirty="0">
                <a:latin typeface="Arial" panose="020B0604020202020204" pitchFamily="34" charset="0"/>
              </a:rPr>
              <a:t>mapped on a ten mile concentric circle </a:t>
            </a:r>
            <a:r>
              <a:rPr lang="en-GB" altLang="en-US" sz="2200" dirty="0">
                <a:latin typeface="Arial" panose="020B0604020202020204" pitchFamily="34" charset="0"/>
              </a:rPr>
              <a:t>basis to try to ensure everyone is covered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When the AZ vaccination flows better, </a:t>
            </a:r>
            <a:r>
              <a:rPr lang="en-GB" altLang="en-US" sz="2200" b="1" dirty="0">
                <a:latin typeface="Arial" panose="020B0604020202020204" pitchFamily="34" charset="0"/>
              </a:rPr>
              <a:t>GP surgeries will be able to deliver from their own practices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Arial" panose="020B0604020202020204" pitchFamily="34" charset="0"/>
              </a:rPr>
              <a:t>Priorities</a:t>
            </a:r>
            <a:r>
              <a:rPr lang="en-GB" altLang="en-US" sz="2200" dirty="0">
                <a:latin typeface="Arial" panose="020B0604020202020204" pitchFamily="34" charset="0"/>
              </a:rPr>
              <a:t> are for over 80s, frontline staff, care homes.  List of social care staff is provided by county council.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Arial" panose="020B0604020202020204" pitchFamily="34" charset="0"/>
              </a:rPr>
              <a:t>Family carers </a:t>
            </a:r>
            <a:r>
              <a:rPr lang="en-GB" altLang="en-US" sz="2200" dirty="0">
                <a:latin typeface="Arial" panose="020B0604020202020204" pitchFamily="34" charset="0"/>
              </a:rPr>
              <a:t>are not currently on a priority list.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>
            <a:extLst>
              <a:ext uri="{FF2B5EF4-FFF2-40B4-BE49-F238E27FC236}">
                <a16:creationId xmlns:a16="http://schemas.microsoft.com/office/drawing/2014/main" id="{99789089-5E3C-4EC2-A955-1EE58D7761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079500"/>
            <a:chOff x="0" y="0"/>
            <a:chExt cx="9144001" cy="108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41C989C-75CD-49BE-9AE0-BA4987108496}"/>
                </a:ext>
              </a:extLst>
            </p:cNvPr>
            <p:cNvSpPr/>
            <p:nvPr/>
          </p:nvSpPr>
          <p:spPr>
            <a:xfrm>
              <a:off x="0" y="0"/>
              <a:ext cx="6896101" cy="1080000"/>
            </a:xfrm>
            <a:prstGeom prst="rect">
              <a:avLst/>
            </a:prstGeom>
            <a:solidFill>
              <a:srgbClr val="1533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5126" name="Picture 4">
              <a:extLst>
                <a:ext uri="{FF2B5EF4-FFF2-40B4-BE49-F238E27FC236}">
                  <a16:creationId xmlns:a16="http://schemas.microsoft.com/office/drawing/2014/main" id="{48A3D46B-2CE8-4427-A79C-C8D07EB8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143" y="0"/>
              <a:ext cx="22038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itle 1">
            <a:extLst>
              <a:ext uri="{FF2B5EF4-FFF2-40B4-BE49-F238E27FC236}">
                <a16:creationId xmlns:a16="http://schemas.microsoft.com/office/drawing/2014/main" id="{27E62498-818C-4C0C-B56D-9A328568D82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11560" y="1340768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1533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Vaccination Sites</a:t>
            </a:r>
          </a:p>
        </p:txBody>
      </p:sp>
      <p:sp>
        <p:nvSpPr>
          <p:cNvPr id="5124" name="TextBox 1">
            <a:extLst>
              <a:ext uri="{FF2B5EF4-FFF2-40B4-BE49-F238E27FC236}">
                <a16:creationId xmlns:a16="http://schemas.microsoft.com/office/drawing/2014/main" id="{76229A15-8D4A-4C16-8417-8267657F8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347133"/>
            <a:ext cx="792088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This list is being run by </a:t>
            </a:r>
            <a:r>
              <a:rPr lang="en-GB" altLang="en-US" sz="2200" b="1" dirty="0">
                <a:latin typeface="Arial" panose="020B0604020202020204" pitchFamily="34" charset="0"/>
              </a:rPr>
              <a:t>Cambridge Community Services</a:t>
            </a:r>
            <a:r>
              <a:rPr lang="en-GB" altLang="en-US" sz="2200" dirty="0">
                <a:latin typeface="Arial" panose="020B0604020202020204" pitchFamily="34" charset="0"/>
              </a:rPr>
              <a:t>.</a:t>
            </a:r>
          </a:p>
          <a:p>
            <a:pPr eaLnBrk="1" hangingPunct="1"/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Contact is made by generic letter.  As soon as our sites go live, when people receive the letter and go online </a:t>
            </a:r>
            <a:r>
              <a:rPr lang="en-GB" altLang="en-US" sz="2200" b="1" dirty="0">
                <a:latin typeface="Arial" panose="020B0604020202020204" pitchFamily="34" charset="0"/>
              </a:rPr>
              <a:t>the drop down list will show our sites</a:t>
            </a:r>
            <a:r>
              <a:rPr lang="en-GB" altLang="en-US" sz="2200" dirty="0">
                <a:latin typeface="Arial" panose="020B0604020202020204" pitchFamily="34" charset="0"/>
              </a:rPr>
              <a:t> (they're not confirmed yet).</a:t>
            </a:r>
          </a:p>
          <a:p>
            <a:pPr eaLnBrk="1" hangingPunct="1"/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So these sites are the </a:t>
            </a:r>
            <a:r>
              <a:rPr lang="en-GB" altLang="en-US" sz="2200" b="1" dirty="0">
                <a:latin typeface="Arial" panose="020B0604020202020204" pitchFamily="34" charset="0"/>
              </a:rPr>
              <a:t>fall back plan </a:t>
            </a:r>
            <a:r>
              <a:rPr lang="en-GB" altLang="en-US" sz="2200" dirty="0">
                <a:latin typeface="Arial" panose="020B0604020202020204" pitchFamily="34" charset="0"/>
              </a:rPr>
              <a:t>- if people aren't contacted through one of the first two types of site, they will use the large vaccination site.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1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>
            <a:extLst>
              <a:ext uri="{FF2B5EF4-FFF2-40B4-BE49-F238E27FC236}">
                <a16:creationId xmlns:a16="http://schemas.microsoft.com/office/drawing/2014/main" id="{99789089-5E3C-4EC2-A955-1EE58D7761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079500"/>
            <a:chOff x="0" y="0"/>
            <a:chExt cx="9144001" cy="108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41C989C-75CD-49BE-9AE0-BA4987108496}"/>
                </a:ext>
              </a:extLst>
            </p:cNvPr>
            <p:cNvSpPr/>
            <p:nvPr/>
          </p:nvSpPr>
          <p:spPr>
            <a:xfrm>
              <a:off x="0" y="0"/>
              <a:ext cx="6896101" cy="1080000"/>
            </a:xfrm>
            <a:prstGeom prst="rect">
              <a:avLst/>
            </a:prstGeom>
            <a:solidFill>
              <a:srgbClr val="1533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5126" name="Picture 4">
              <a:extLst>
                <a:ext uri="{FF2B5EF4-FFF2-40B4-BE49-F238E27FC236}">
                  <a16:creationId xmlns:a16="http://schemas.microsoft.com/office/drawing/2014/main" id="{48A3D46B-2CE8-4427-A79C-C8D07EB8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143" y="0"/>
              <a:ext cx="22038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itle 1">
            <a:extLst>
              <a:ext uri="{FF2B5EF4-FFF2-40B4-BE49-F238E27FC236}">
                <a16:creationId xmlns:a16="http://schemas.microsoft.com/office/drawing/2014/main" id="{27E62498-818C-4C0C-B56D-9A328568D82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599241" y="10795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1533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</p:txBody>
      </p:sp>
      <p:sp>
        <p:nvSpPr>
          <p:cNvPr id="5124" name="TextBox 1">
            <a:extLst>
              <a:ext uri="{FF2B5EF4-FFF2-40B4-BE49-F238E27FC236}">
                <a16:creationId xmlns:a16="http://schemas.microsoft.com/office/drawing/2014/main" id="{76229A15-8D4A-4C16-8417-8267657F8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79" y="1892430"/>
            <a:ext cx="792088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Initially people were contacted by text, letter, phone call (using </a:t>
            </a:r>
            <a:r>
              <a:rPr lang="en-GB" altLang="en-US" sz="2200" b="1" dirty="0">
                <a:latin typeface="Arial" panose="020B0604020202020204" pitchFamily="34" charset="0"/>
              </a:rPr>
              <a:t>GP databases</a:t>
            </a:r>
            <a:r>
              <a:rPr lang="en-GB" altLang="en-US" sz="2200" dirty="0">
                <a:latin typeface="Arial" panose="020B0604020202020204" pitchFamily="34" charset="0"/>
              </a:rPr>
              <a:t>).  People then self-selected to confirm they could attend hospital sites. 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PCNs are now picking up the </a:t>
            </a:r>
            <a:r>
              <a:rPr lang="en-GB" altLang="en-US" sz="2200" b="1" dirty="0">
                <a:latin typeface="Arial" panose="020B0604020202020204" pitchFamily="34" charset="0"/>
              </a:rPr>
              <a:t>people who couldn't get to hospital. 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Now large vaccination sites are opening there has been a </a:t>
            </a:r>
            <a:r>
              <a:rPr lang="en-GB" altLang="en-US" sz="2200" b="1" dirty="0">
                <a:latin typeface="Arial" panose="020B0604020202020204" pitchFamily="34" charset="0"/>
              </a:rPr>
              <a:t>national pull down of data and letter sent out </a:t>
            </a:r>
            <a:r>
              <a:rPr lang="en-GB" altLang="en-US" sz="2200" dirty="0">
                <a:latin typeface="Arial" panose="020B0604020202020204" pitchFamily="34" charset="0"/>
              </a:rPr>
              <a:t>saying, “if you haven't had a local contact please use our national sites”. Problem is that we don't have a national site open in C&amp;P yet, so people are confused that they're being asked to go to Stevenage.  If they phone their GP to ask, they'll get booked into PCN.  </a:t>
            </a:r>
          </a:p>
          <a:p>
            <a:pPr eaLnBrk="1" hangingPunct="1"/>
            <a:r>
              <a:rPr lang="en-GB" altLang="en-US" sz="2200" dirty="0">
                <a:latin typeface="Arial" panose="020B0604020202020204" pitchFamily="34" charset="0"/>
              </a:rPr>
              <a:t>                                                                               Cont……</a:t>
            </a:r>
          </a:p>
        </p:txBody>
      </p:sp>
    </p:spTree>
    <p:extLst>
      <p:ext uri="{BB962C8B-B14F-4D97-AF65-F5344CB8AC3E}">
        <p14:creationId xmlns:p14="http://schemas.microsoft.com/office/powerpoint/2010/main" val="406900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>
            <a:extLst>
              <a:ext uri="{FF2B5EF4-FFF2-40B4-BE49-F238E27FC236}">
                <a16:creationId xmlns:a16="http://schemas.microsoft.com/office/drawing/2014/main" id="{99789089-5E3C-4EC2-A955-1EE58D7761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079500"/>
            <a:chOff x="0" y="0"/>
            <a:chExt cx="9144001" cy="108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41C989C-75CD-49BE-9AE0-BA4987108496}"/>
                </a:ext>
              </a:extLst>
            </p:cNvPr>
            <p:cNvSpPr/>
            <p:nvPr/>
          </p:nvSpPr>
          <p:spPr>
            <a:xfrm>
              <a:off x="0" y="0"/>
              <a:ext cx="6896101" cy="1080000"/>
            </a:xfrm>
            <a:prstGeom prst="rect">
              <a:avLst/>
            </a:prstGeom>
            <a:solidFill>
              <a:srgbClr val="1533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5126" name="Picture 4">
              <a:extLst>
                <a:ext uri="{FF2B5EF4-FFF2-40B4-BE49-F238E27FC236}">
                  <a16:creationId xmlns:a16="http://schemas.microsoft.com/office/drawing/2014/main" id="{48A3D46B-2CE8-4427-A79C-C8D07EB8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143" y="0"/>
              <a:ext cx="22038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itle 1">
            <a:extLst>
              <a:ext uri="{FF2B5EF4-FFF2-40B4-BE49-F238E27FC236}">
                <a16:creationId xmlns:a16="http://schemas.microsoft.com/office/drawing/2014/main" id="{27E62498-818C-4C0C-B56D-9A328568D82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599241" y="10795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1533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</p:txBody>
      </p:sp>
      <p:sp>
        <p:nvSpPr>
          <p:cNvPr id="5124" name="TextBox 1">
            <a:extLst>
              <a:ext uri="{FF2B5EF4-FFF2-40B4-BE49-F238E27FC236}">
                <a16:creationId xmlns:a16="http://schemas.microsoft.com/office/drawing/2014/main" id="{76229A15-8D4A-4C16-8417-8267657F8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79" y="1892430"/>
            <a:ext cx="79208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Plea to community leaders from the CCG: </a:t>
            </a:r>
            <a:r>
              <a:rPr lang="en-GB" altLang="en-US" sz="2200" b="1" dirty="0">
                <a:latin typeface="Arial" panose="020B0604020202020204" pitchFamily="34" charset="0"/>
              </a:rPr>
              <a:t>please encourage people NOT to call GPs </a:t>
            </a:r>
            <a:r>
              <a:rPr lang="en-GB" altLang="en-US" sz="2200" dirty="0">
                <a:latin typeface="Arial" panose="020B0604020202020204" pitchFamily="34" charset="0"/>
              </a:rPr>
              <a:t>but to wait until large vaccination sites open in C&amp;P.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Arial" panose="020B0604020202020204" pitchFamily="34" charset="0"/>
              </a:rPr>
              <a:t>NHS can only take the AZ vaccine out to care homes</a:t>
            </a:r>
            <a:r>
              <a:rPr lang="en-GB" altLang="en-US" sz="2200" dirty="0">
                <a:latin typeface="Arial" panose="020B0604020202020204" pitchFamily="34" charset="0"/>
              </a:rPr>
              <a:t>. Limited shelf life of these vials, which is preventing visits to individual homes (vaccine will be wasted). 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There is an issue about single people in their own homes who can't get to a surgery, which is being worked on.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en-US" sz="2200" dirty="0">
                <a:latin typeface="Arial" panose="020B0604020202020204" pitchFamily="34" charset="0"/>
              </a:rPr>
              <a:t>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27948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>
            <a:extLst>
              <a:ext uri="{FF2B5EF4-FFF2-40B4-BE49-F238E27FC236}">
                <a16:creationId xmlns:a16="http://schemas.microsoft.com/office/drawing/2014/main" id="{99789089-5E3C-4EC2-A955-1EE58D7761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079500"/>
            <a:chOff x="0" y="0"/>
            <a:chExt cx="9144001" cy="108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41C989C-75CD-49BE-9AE0-BA4987108496}"/>
                </a:ext>
              </a:extLst>
            </p:cNvPr>
            <p:cNvSpPr/>
            <p:nvPr/>
          </p:nvSpPr>
          <p:spPr>
            <a:xfrm>
              <a:off x="0" y="0"/>
              <a:ext cx="6896101" cy="1080000"/>
            </a:xfrm>
            <a:prstGeom prst="rect">
              <a:avLst/>
            </a:prstGeom>
            <a:solidFill>
              <a:srgbClr val="1533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5126" name="Picture 4">
              <a:extLst>
                <a:ext uri="{FF2B5EF4-FFF2-40B4-BE49-F238E27FC236}">
                  <a16:creationId xmlns:a16="http://schemas.microsoft.com/office/drawing/2014/main" id="{48A3D46B-2CE8-4427-A79C-C8D07EB8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143" y="0"/>
              <a:ext cx="2203858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itle 1">
            <a:extLst>
              <a:ext uri="{FF2B5EF4-FFF2-40B4-BE49-F238E27FC236}">
                <a16:creationId xmlns:a16="http://schemas.microsoft.com/office/drawing/2014/main" id="{27E62498-818C-4C0C-B56D-9A328568D82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599241" y="10795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1533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other issues</a:t>
            </a:r>
          </a:p>
        </p:txBody>
      </p:sp>
      <p:sp>
        <p:nvSpPr>
          <p:cNvPr id="5124" name="TextBox 1">
            <a:extLst>
              <a:ext uri="{FF2B5EF4-FFF2-40B4-BE49-F238E27FC236}">
                <a16:creationId xmlns:a16="http://schemas.microsoft.com/office/drawing/2014/main" id="{76229A15-8D4A-4C16-8417-8267657F8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79" y="1892430"/>
            <a:ext cx="7920880" cy="584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Arial" panose="020B0604020202020204" pitchFamily="34" charset="0"/>
              </a:rPr>
              <a:t>2nd dose postponement </a:t>
            </a:r>
            <a:r>
              <a:rPr lang="en-GB" altLang="en-US" sz="2200" dirty="0">
                <a:latin typeface="Arial" panose="020B0604020202020204" pitchFamily="34" charset="0"/>
              </a:rPr>
              <a:t>- the actuarial evidence is very compelling that leaving the 2nd dose for 12 weeks will enable wider coverage of the population - so it will save lives.  </a:t>
            </a:r>
            <a:r>
              <a:rPr lang="en-GB" altLang="en-US" sz="2200" b="1" dirty="0">
                <a:latin typeface="Arial" panose="020B0604020202020204" pitchFamily="34" charset="0"/>
              </a:rPr>
              <a:t>For every 250 people you give a first vaccine to, you save one life.  In a care home it's every 20 people</a:t>
            </a:r>
            <a:r>
              <a:rPr lang="en-GB" altLang="en-US" sz="2200" dirty="0">
                <a:latin typeface="Arial" panose="020B0604020202020204" pitchFamily="34" charset="0"/>
              </a:rPr>
              <a:t>.</a:t>
            </a:r>
          </a:p>
          <a:p>
            <a:pPr eaLnBrk="1" hangingPunct="1"/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b="1" dirty="0">
                <a:latin typeface="Arial" panose="020B0604020202020204" pitchFamily="34" charset="0"/>
              </a:rPr>
              <a:t>210,000 people </a:t>
            </a:r>
            <a:r>
              <a:rPr lang="en-GB" altLang="en-US" sz="2200" dirty="0">
                <a:latin typeface="Arial" panose="020B0604020202020204" pitchFamily="34" charset="0"/>
              </a:rPr>
              <a:t>in C&amp;P are in the mid-Feb target date</a:t>
            </a:r>
          </a:p>
          <a:p>
            <a:pPr eaLnBrk="1" hangingPunct="1"/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</a:rPr>
              <a:t>Production of vaccination isn't an issue but checking and QA is slowing things down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Arial" panose="020B0604020202020204" pitchFamily="34" charset="0"/>
                <a:hlinkClick r:id="rId4"/>
              </a:rPr>
              <a:t>https://www.cambridgeshireandpeterboroughccg.nhs.uk/news-and-events/latest-news/covid-19-national-vaccination-programme/</a:t>
            </a:r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altLang="en-US" sz="2200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en-US" sz="2200" dirty="0">
                <a:latin typeface="Arial" panose="020B0604020202020204" pitchFamily="34" charset="0"/>
              </a:rPr>
              <a:t>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3116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ECF5EC627A2946B1006E97B052B646" ma:contentTypeVersion="13" ma:contentTypeDescription="Create a new document." ma:contentTypeScope="" ma:versionID="22288f4fbc2b55b3a280a8737fc6d1e4">
  <xsd:schema xmlns:xsd="http://www.w3.org/2001/XMLSchema" xmlns:xs="http://www.w3.org/2001/XMLSchema" xmlns:p="http://schemas.microsoft.com/office/2006/metadata/properties" xmlns:ns3="b3ba9dd9-66a6-421c-8275-411f7f9f0b03" xmlns:ns4="0cbb74e4-821f-489f-b039-6bbb287b5ab5" targetNamespace="http://schemas.microsoft.com/office/2006/metadata/properties" ma:root="true" ma:fieldsID="3f5763d918f2b9836be711bd8a0500f9" ns3:_="" ns4:_="">
    <xsd:import namespace="b3ba9dd9-66a6-421c-8275-411f7f9f0b03"/>
    <xsd:import namespace="0cbb74e4-821f-489f-b039-6bbb287b5a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a9dd9-66a6-421c-8275-411f7f9f0b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bb74e4-821f-489f-b039-6bbb287b5ab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DA8079-F240-42D5-8466-AEE49C2C469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3ba9dd9-66a6-421c-8275-411f7f9f0b03"/>
    <ds:schemaRef ds:uri="http://purl.org/dc/elements/1.1/"/>
    <ds:schemaRef ds:uri="http://schemas.microsoft.com/office/2006/metadata/properties"/>
    <ds:schemaRef ds:uri="http://schemas.microsoft.com/office/2006/documentManagement/types"/>
    <ds:schemaRef ds:uri="0cbb74e4-821f-489f-b039-6bbb287b5ab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177DD19-B6C6-492E-8BB0-72D4783D4C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7F162D-85FA-431A-9C23-8201BC117B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ba9dd9-66a6-421c-8275-411f7f9f0b03"/>
    <ds:schemaRef ds:uri="0cbb74e4-821f-489f-b039-6bbb287b5a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736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Vaccinations Update</vt:lpstr>
      <vt:lpstr>3 Types of Site</vt:lpstr>
      <vt:lpstr>Acute Hospital Hubs</vt:lpstr>
      <vt:lpstr>Primary Care Networks</vt:lpstr>
      <vt:lpstr>Primary Care Networks</vt:lpstr>
      <vt:lpstr>Large Vaccination Sites</vt:lpstr>
      <vt:lpstr>Communications</vt:lpstr>
      <vt:lpstr>Communications</vt:lpstr>
      <vt:lpstr>Some other issues</vt:lpstr>
    </vt:vector>
  </TitlesOfParts>
  <Company>South Cambs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Gentle</dc:creator>
  <cp:lastModifiedBy>Liz Watts</cp:lastModifiedBy>
  <cp:revision>13</cp:revision>
  <dcterms:created xsi:type="dcterms:W3CDTF">2013-08-28T10:19:51Z</dcterms:created>
  <dcterms:modified xsi:type="dcterms:W3CDTF">2021-01-14T17:41:39Z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NOT PROTECTIVELY MARKED</vt:lpwstr>
  </property>
  <property fmtid="{D5CDD505-2E9C-101B-9397-08002B2CF9AE}" pid="3" name="Additional Descriptor">
    <vt:lpwstr>COMMERCIAL</vt:lpwstr>
  </property>
  <property fmtid="{D5CDD505-2E9C-101B-9397-08002B2CF9AE}" pid="4" name="Impact Level">
    <vt:i4>0</vt:i4>
  </property>
  <property fmtid="{D5CDD505-2E9C-101B-9397-08002B2CF9AE}" pid="5" name="ContentTypeId">
    <vt:lpwstr>0x0101006BECF5EC627A2946B1006E97B052B646</vt:lpwstr>
  </property>
</Properties>
</file>